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338" r:id="rId4"/>
    <p:sldId id="334" r:id="rId5"/>
    <p:sldId id="346" r:id="rId6"/>
    <p:sldId id="347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39" autoAdjust="0"/>
    <p:restoredTop sz="94660"/>
  </p:normalViewPr>
  <p:slideViewPr>
    <p:cSldViewPr>
      <p:cViewPr varScale="1">
        <p:scale>
          <a:sx n="90" d="100"/>
          <a:sy n="90" d="100"/>
        </p:scale>
        <p:origin x="822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C044E-DAA5-411C-8CC0-8608F0241954}" type="datetimeFigureOut">
              <a:rPr lang="en-US" smtClean="0"/>
              <a:t>12/20/2016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A9D72-157A-45B0-A9DD-5B2C8D769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6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12/20/2016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12/20/2016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9369" y="1569751"/>
            <a:ext cx="9144000" cy="1102519"/>
          </a:xfrm>
        </p:spPr>
        <p:txBody>
          <a:bodyPr anchor="t">
            <a:noAutofit/>
          </a:bodyPr>
          <a:lstStyle/>
          <a:p>
            <a:r>
              <a:rPr lang="en-US" dirty="0"/>
              <a:t> Solving Equations with Variables </a:t>
            </a:r>
            <a:br>
              <a:rPr lang="en-US" dirty="0"/>
            </a:br>
            <a:r>
              <a:rPr lang="en-US" dirty="0"/>
              <a:t>on Both Sides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29035" y="3116429"/>
            <a:ext cx="2714565" cy="674521"/>
          </a:xfrm>
        </p:spPr>
        <p:txBody>
          <a:bodyPr/>
          <a:lstStyle/>
          <a:p>
            <a:r>
              <a:rPr lang="en-US" dirty="0"/>
              <a:t>Unit 2 Lesson 4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8150"/>
            <a:ext cx="9144000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57150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EQUATIONS WITH VARIABLES ON BOTH SIDES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49"/>
            <a:ext cx="8686800" cy="381000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Solve Equations with Variables on Both Sides</a:t>
            </a:r>
            <a:br>
              <a:rPr lang="en-US" sz="2400" dirty="0"/>
            </a:br>
            <a:br>
              <a:rPr lang="en-US" sz="2400" dirty="0"/>
            </a:b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  <a:br>
              <a:rPr lang="en-US" sz="2400" b="1" dirty="0">
                <a:solidFill>
                  <a:srgbClr val="0070C0"/>
                </a:solidFill>
              </a:rPr>
            </a:br>
            <a:endParaRPr lang="en-US" sz="2400" b="1" dirty="0">
              <a:solidFill>
                <a:srgbClr val="0070C0"/>
              </a:solidFill>
            </a:endParaRPr>
          </a:p>
          <a:p>
            <a:r>
              <a:rPr lang="en-US" sz="2400" dirty="0"/>
              <a:t>Equation with One Solution</a:t>
            </a:r>
          </a:p>
          <a:p>
            <a:r>
              <a:rPr lang="en-US" sz="2400" dirty="0"/>
              <a:t>Identity Equation</a:t>
            </a:r>
          </a:p>
          <a:p>
            <a:r>
              <a:rPr lang="en-US" sz="2400" dirty="0"/>
              <a:t>Equation with No Solution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388620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dirty="0"/>
              <a:t>An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equation with variable on both sides means the variable is on both sides of the equality.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/>
              <a:t>Mathematically, it is of the form:</a:t>
            </a:r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57150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EQUATIONS WITH VARIABLES ON BOTH SIDES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891006" y="2628840"/>
                <a:ext cx="2442994" cy="40011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±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𝒄𝒙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±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𝒅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1006" y="2628840"/>
                <a:ext cx="2442994" cy="400110"/>
              </a:xfrm>
              <a:prstGeom prst="rect">
                <a:avLst/>
              </a:prstGeom>
              <a:blipFill rotWithShape="1">
                <a:blip r:embed="rId3"/>
                <a:stretch>
                  <a:fillRect b="-30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41433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9272" y="514350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u="sng" dirty="0">
                    <a:solidFill>
                      <a:srgbClr val="0070C0"/>
                    </a:solidFill>
                  </a:rPr>
                  <a:t>Equations with One Solution </a:t>
                </a:r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000" dirty="0"/>
                  <a:t>In this case, exactly one solution exists for the equation.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>
                    <a:solidFill>
                      <a:srgbClr val="0070C0"/>
                    </a:solidFill>
                  </a:rPr>
                  <a:t>Example 1: Solve </a:t>
                </a:r>
                <a14:m>
                  <m:oMath xmlns:m="http://schemas.openxmlformats.org/officeDocument/2006/math">
                    <m:r>
                      <a:rPr lang="en-US" sz="2000" b="1" i="0" smtClean="0">
                        <a:solidFill>
                          <a:srgbClr val="0070C0"/>
                        </a:solidFill>
                        <a:latin typeface="Cambria Math"/>
                      </a:rPr>
                      <m:t>𝟓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𝟏𝟒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.</m:t>
                    </m:r>
                  </m:oMath>
                </a14:m>
                <a:r>
                  <a:rPr lang="en-US" sz="2000" dirty="0"/>
                  <a:t>	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9272" y="514350"/>
                <a:ext cx="8846128" cy="4724400"/>
              </a:xfrm>
              <a:blipFill rotWithShape="1">
                <a:blip r:embed="rId2"/>
                <a:stretch>
                  <a:fillRect l="-689" t="-6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5" name="Right Arrow 4"/>
          <p:cNvSpPr/>
          <p:nvPr/>
        </p:nvSpPr>
        <p:spPr>
          <a:xfrm>
            <a:off x="738650" y="2973849"/>
            <a:ext cx="609600" cy="4572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5181600" y="2018025"/>
            <a:ext cx="37338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Subtraction Property of Equality</a:t>
            </a:r>
          </a:p>
        </p:txBody>
      </p:sp>
      <p:sp>
        <p:nvSpPr>
          <p:cNvPr id="36" name="Right Arrow 35"/>
          <p:cNvSpPr/>
          <p:nvPr/>
        </p:nvSpPr>
        <p:spPr>
          <a:xfrm>
            <a:off x="1752600" y="4025136"/>
            <a:ext cx="609600" cy="4572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/>
              <p:cNvSpPr/>
              <p:nvPr/>
            </p:nvSpPr>
            <p:spPr>
              <a:xfrm>
                <a:off x="2636818" y="3932592"/>
                <a:ext cx="1314824" cy="668516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𝟑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𝟑</m:t>
                          </m:r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𝟏𝟐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6818" y="3932592"/>
                <a:ext cx="1314824" cy="66851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Rectangle 23"/>
          <p:cNvSpPr/>
          <p:nvPr/>
        </p:nvSpPr>
        <p:spPr>
          <a:xfrm>
            <a:off x="3983018" y="4032870"/>
            <a:ext cx="34042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Division Property of Equality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/>
              <p:cNvSpPr/>
              <p:nvPr/>
            </p:nvSpPr>
            <p:spPr>
              <a:xfrm>
                <a:off x="2786232" y="4653966"/>
                <a:ext cx="1023768" cy="40011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6232" y="4653966"/>
                <a:ext cx="1023768" cy="40011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Right Arrow 25"/>
          <p:cNvSpPr/>
          <p:nvPr/>
        </p:nvSpPr>
        <p:spPr>
          <a:xfrm>
            <a:off x="1963734" y="4626134"/>
            <a:ext cx="609600" cy="4572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Arrow 26"/>
          <p:cNvSpPr/>
          <p:nvPr/>
        </p:nvSpPr>
        <p:spPr>
          <a:xfrm>
            <a:off x="738650" y="1994424"/>
            <a:ext cx="609600" cy="4572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/>
              <p:cNvSpPr/>
              <p:nvPr/>
            </p:nvSpPr>
            <p:spPr>
              <a:xfrm>
                <a:off x="2573334" y="3485256"/>
                <a:ext cx="1443750" cy="40011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𝟏𝟐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8" name="Rectangl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3334" y="3485256"/>
                <a:ext cx="1443750" cy="40011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/>
              <p:cNvSpPr/>
              <p:nvPr/>
            </p:nvSpPr>
            <p:spPr>
              <a:xfrm>
                <a:off x="2170868" y="2528446"/>
                <a:ext cx="1835458" cy="40011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𝟏𝟒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0868" y="2528446"/>
                <a:ext cx="1835458" cy="40011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57150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EQUATIONS WITH VARIABLES ON BOTH SIDES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1541811" y="2004790"/>
                <a:ext cx="3520440" cy="43512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𝟓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𝟏𝟒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1811" y="2004790"/>
                <a:ext cx="3520440" cy="435123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1623504" y="2996343"/>
                <a:ext cx="2920657" cy="43512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3504" y="2996343"/>
                <a:ext cx="2920657" cy="435123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Rectangle 31"/>
          <p:cNvSpPr/>
          <p:nvPr/>
        </p:nvSpPr>
        <p:spPr>
          <a:xfrm>
            <a:off x="4648200" y="2996343"/>
            <a:ext cx="33943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Addition Property of Equality</a:t>
            </a:r>
          </a:p>
        </p:txBody>
      </p:sp>
    </p:spTree>
    <p:extLst>
      <p:ext uri="{BB962C8B-B14F-4D97-AF65-F5344CB8AC3E}">
        <p14:creationId xmlns:p14="http://schemas.microsoft.com/office/powerpoint/2010/main" val="13713205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9272" y="514350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u="sng" dirty="0">
                    <a:solidFill>
                      <a:srgbClr val="0070C0"/>
                    </a:solidFill>
                  </a:rPr>
                  <a:t>Identity Equation</a:t>
                </a:r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000" dirty="0"/>
                  <a:t>An identity equation is an equation that is true for every value of the variable.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>
                    <a:solidFill>
                      <a:srgbClr val="0070C0"/>
                    </a:solidFill>
                  </a:rPr>
                  <a:t>Example 2: Solve </a:t>
                </a:r>
                <a14:m>
                  <m:oMath xmlns:m="http://schemas.openxmlformats.org/officeDocument/2006/math">
                    <m:r>
                      <a:rPr lang="en-US" sz="2000" b="1" i="0" smtClean="0">
                        <a:solidFill>
                          <a:srgbClr val="0070C0"/>
                        </a:solidFill>
                        <a:latin typeface="Cambria Math"/>
                      </a:rPr>
                      <m:t>𝟓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)=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𝟓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𝟓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).</m:t>
                    </m:r>
                  </m:oMath>
                </a14:m>
                <a:r>
                  <a:rPr lang="en-US" sz="2000" dirty="0"/>
                  <a:t>	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000" dirty="0"/>
                  <a:t>This equation is an identity equation since all the values of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/>
                      </a:rPr>
                      <m:t>𝑥</m:t>
                    </m:r>
                  </m:oMath>
                </a14:m>
                <a:r>
                  <a:rPr lang="en-US" sz="2000" dirty="0"/>
                  <a:t> are the solutions to this equation.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9272" y="514350"/>
                <a:ext cx="8846128" cy="4724400"/>
              </a:xfrm>
              <a:blipFill rotWithShape="1">
                <a:blip r:embed="rId2"/>
                <a:stretch>
                  <a:fillRect l="-689" t="-645" r="-6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5" name="Right Arrow 4"/>
          <p:cNvSpPr/>
          <p:nvPr/>
        </p:nvSpPr>
        <p:spPr>
          <a:xfrm>
            <a:off x="579162" y="2433916"/>
            <a:ext cx="609600" cy="4572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4710281" y="1972908"/>
            <a:ext cx="255023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Distributive Property</a:t>
            </a:r>
          </a:p>
        </p:txBody>
      </p:sp>
      <p:sp>
        <p:nvSpPr>
          <p:cNvPr id="24" name="Rectangle 23"/>
          <p:cNvSpPr/>
          <p:nvPr/>
        </p:nvSpPr>
        <p:spPr>
          <a:xfrm>
            <a:off x="4114800" y="3028950"/>
            <a:ext cx="108471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Identity</a:t>
            </a:r>
          </a:p>
        </p:txBody>
      </p:sp>
      <p:sp>
        <p:nvSpPr>
          <p:cNvPr id="27" name="Right Arrow 26"/>
          <p:cNvSpPr/>
          <p:nvPr/>
        </p:nvSpPr>
        <p:spPr>
          <a:xfrm>
            <a:off x="1188762" y="1915818"/>
            <a:ext cx="609600" cy="4572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/>
              <p:cNvSpPr/>
              <p:nvPr/>
            </p:nvSpPr>
            <p:spPr>
              <a:xfrm>
                <a:off x="1219200" y="2495550"/>
                <a:ext cx="3965225" cy="395566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𝟏𝟎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𝟏𝟎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𝟏𝟎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𝟏𝟎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𝟏𝟎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𝟏𝟎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9200" y="2495550"/>
                <a:ext cx="3965225" cy="39556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57150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EQUATIONS WITH VARIABLES ON BOTH SIDES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1979552" y="2004790"/>
                <a:ext cx="2644959" cy="40011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𝟏𝟎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𝟏𝟎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𝟏𝟎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𝟏𝟎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9552" y="2004790"/>
                <a:ext cx="2644959" cy="40011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2463641" y="3028950"/>
                <a:ext cx="1498759" cy="40011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𝟏𝟎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𝟏𝟎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3641" y="3028950"/>
                <a:ext cx="1498759" cy="40011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Rectangle 31"/>
          <p:cNvSpPr/>
          <p:nvPr/>
        </p:nvSpPr>
        <p:spPr>
          <a:xfrm>
            <a:off x="5302101" y="2499601"/>
            <a:ext cx="33943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Addition Property of Equality</a:t>
            </a:r>
          </a:p>
        </p:txBody>
      </p:sp>
    </p:spTree>
    <p:extLst>
      <p:ext uri="{BB962C8B-B14F-4D97-AF65-F5344CB8AC3E}">
        <p14:creationId xmlns:p14="http://schemas.microsoft.com/office/powerpoint/2010/main" val="2220220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9272" y="514350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u="sng" dirty="0">
                    <a:solidFill>
                      <a:srgbClr val="0070C0"/>
                    </a:solidFill>
                  </a:rPr>
                  <a:t>Equation with No Solution</a:t>
                </a:r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000" dirty="0"/>
                  <a:t>An equation in which the variable on both sides gets cancelled out but the remaining sides are not equal is an equation with no solution.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>
                    <a:solidFill>
                      <a:srgbClr val="0070C0"/>
                    </a:solidFill>
                  </a:rPr>
                  <a:t>Example 3: Solve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𝟗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=−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𝟑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𝟓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𝟏𝟐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.</m:t>
                    </m:r>
                  </m:oMath>
                </a14:m>
                <a:r>
                  <a:rPr lang="en-US" sz="2000" dirty="0"/>
                  <a:t>	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000" dirty="0"/>
                  <a:t>This equation has no solution since the variable terms cancelled out and the remaining sides are not equal.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9272" y="514350"/>
                <a:ext cx="8846128" cy="4724400"/>
              </a:xfrm>
              <a:blipFill rotWithShape="1">
                <a:blip r:embed="rId2"/>
                <a:stretch>
                  <a:fillRect l="-689" t="-645" r="-6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49996"/>
            <a:ext cx="2537719" cy="300513"/>
          </a:xfrm>
          <a:prstGeom prst="rect">
            <a:avLst/>
          </a:prstGeom>
        </p:spPr>
      </p:pic>
      <p:sp>
        <p:nvSpPr>
          <p:cNvPr id="5" name="Right Arrow 4"/>
          <p:cNvSpPr/>
          <p:nvPr/>
        </p:nvSpPr>
        <p:spPr>
          <a:xfrm>
            <a:off x="1088066" y="2803704"/>
            <a:ext cx="609600" cy="4572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4746740" y="2266950"/>
            <a:ext cx="255023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Combining Like  Terms</a:t>
            </a:r>
          </a:p>
        </p:txBody>
      </p:sp>
      <p:sp>
        <p:nvSpPr>
          <p:cNvPr id="24" name="Rectangle 23"/>
          <p:cNvSpPr/>
          <p:nvPr/>
        </p:nvSpPr>
        <p:spPr>
          <a:xfrm>
            <a:off x="4204384" y="3324307"/>
            <a:ext cx="15106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No Solution</a:t>
            </a:r>
          </a:p>
        </p:txBody>
      </p:sp>
      <p:sp>
        <p:nvSpPr>
          <p:cNvPr id="27" name="Right Arrow 26"/>
          <p:cNvSpPr/>
          <p:nvPr/>
        </p:nvSpPr>
        <p:spPr>
          <a:xfrm>
            <a:off x="1320879" y="2253707"/>
            <a:ext cx="609600" cy="45720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/>
              <p:cNvSpPr/>
              <p:nvPr/>
            </p:nvSpPr>
            <p:spPr>
              <a:xfrm>
                <a:off x="1828800" y="2833439"/>
                <a:ext cx="3277045" cy="40011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𝟗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𝟗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𝟗</m:t>
                      </m:r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𝟓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𝟗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8800" y="2833439"/>
                <a:ext cx="3277045" cy="40011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57150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EQUATIONS WITH VARIABLES ON BOTH SIDES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2079770" y="2278881"/>
                <a:ext cx="2644959" cy="40011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𝟗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𝟗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𝟓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9770" y="2278881"/>
                <a:ext cx="2644959" cy="40011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2938727" y="3324307"/>
                <a:ext cx="1023673" cy="40011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𝟓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38727" y="3324307"/>
                <a:ext cx="1023673" cy="40011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Rectangle 31"/>
          <p:cNvSpPr/>
          <p:nvPr/>
        </p:nvSpPr>
        <p:spPr>
          <a:xfrm>
            <a:off x="5193398" y="2838342"/>
            <a:ext cx="361567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Subtraction Property of Equality</a:t>
            </a:r>
          </a:p>
        </p:txBody>
      </p:sp>
    </p:spTree>
    <p:extLst>
      <p:ext uri="{BB962C8B-B14F-4D97-AF65-F5344CB8AC3E}">
        <p14:creationId xmlns:p14="http://schemas.microsoft.com/office/powerpoint/2010/main" val="31903529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1990</TotalTime>
  <Words>313</Words>
  <Application>Microsoft Office PowerPoint</Application>
  <PresentationFormat>On-screen Show (16:9)</PresentationFormat>
  <Paragraphs>56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Cambria</vt:lpstr>
      <vt:lpstr>Cambria Math</vt:lpstr>
      <vt:lpstr>Office Theme</vt:lpstr>
      <vt:lpstr> Solving Equations with Variables  on Both Sides</vt:lpstr>
      <vt:lpstr>SOLVING EQUATIONS WITH VARIABLES ON BOTH SIDES</vt:lpstr>
      <vt:lpstr>SOLVING EQUATIONS WITH VARIABLES ON BOTH SIDES</vt:lpstr>
      <vt:lpstr>SOLVING EQUATIONS WITH VARIABLES ON BOTH SIDES</vt:lpstr>
      <vt:lpstr>SOLVING EQUATIONS WITH VARIABLES ON BOTH SIDES</vt:lpstr>
      <vt:lpstr>SOLVING EQUATIONS WITH VARIABLES ON BOTH SIDES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</dc:creator>
  <cp:lastModifiedBy>Jeff Twiddy</cp:lastModifiedBy>
  <cp:revision>350</cp:revision>
  <dcterms:created xsi:type="dcterms:W3CDTF">2016-10-20T15:06:14Z</dcterms:created>
  <dcterms:modified xsi:type="dcterms:W3CDTF">2016-12-20T19:11:19Z</dcterms:modified>
</cp:coreProperties>
</file>